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26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0" r:id="rId13"/>
    <p:sldId id="268" r:id="rId14"/>
    <p:sldId id="269" r:id="rId15"/>
    <p:sldId id="271" r:id="rId16"/>
    <p:sldId id="272" r:id="rId17"/>
    <p:sldId id="275" r:id="rId18"/>
    <p:sldId id="273" r:id="rId19"/>
    <p:sldId id="276" r:id="rId20"/>
    <p:sldId id="277" r:id="rId21"/>
    <p:sldId id="278" r:id="rId22"/>
    <p:sldId id="279" r:id="rId23"/>
    <p:sldId id="280" r:id="rId24"/>
    <p:sldId id="28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832" autoAdjust="0"/>
  </p:normalViewPr>
  <p:slideViewPr>
    <p:cSldViewPr snapToGrid="0">
      <p:cViewPr varScale="1">
        <p:scale>
          <a:sx n="80" d="100"/>
          <a:sy n="80" d="100"/>
        </p:scale>
        <p:origin x="74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DC0FA8-2F74-4D29-A67A-096EBF03F147}" type="datetimeFigureOut">
              <a:rPr lang="de-AT" smtClean="0"/>
              <a:t>18.12.2014</a:t>
            </a:fld>
            <a:endParaRPr lang="de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CC5BD-F10C-4FDE-BF67-2E37333918C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72438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C5BD-F10C-4FDE-BF67-2E37333918CD}" type="slidenum">
              <a:rPr lang="de-AT" smtClean="0"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60887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dirty="0" smtClean="0"/>
              <a:t>Ein elektronischer Markplatz ist eine elektronische Einkaufsplattform,</a:t>
            </a:r>
            <a:r>
              <a:rPr lang="de-AT" baseline="0" dirty="0" smtClean="0"/>
              <a:t> die es verschiedensten Herstellern, Dienstleistern und Vertriebsunternehmen erleichtert, deren Produkte anzubieten.</a:t>
            </a:r>
            <a:endParaRPr lang="de-AT" dirty="0" smtClean="0"/>
          </a:p>
          <a:p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C5BD-F10C-4FDE-BF67-2E37333918CD}" type="slidenum">
              <a:rPr lang="de-AT" smtClean="0"/>
              <a:t>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74601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sz="2800" dirty="0" smtClean="0"/>
              <a:t>Zentral:</a:t>
            </a:r>
          </a:p>
          <a:p>
            <a:r>
              <a:rPr lang="de-AT" sz="2800" dirty="0" smtClean="0"/>
              <a:t>Lokal</a:t>
            </a:r>
            <a:r>
              <a:rPr lang="de-AT" sz="2800" baseline="0" dirty="0" smtClean="0"/>
              <a:t> positioniert in einem zentralen Rechensystem</a:t>
            </a:r>
          </a:p>
          <a:p>
            <a:endParaRPr lang="de-AT" sz="2800" baseline="0" dirty="0" smtClean="0"/>
          </a:p>
          <a:p>
            <a:r>
              <a:rPr lang="de-AT" sz="2800" baseline="0" dirty="0" smtClean="0"/>
              <a:t>Dezentral:</a:t>
            </a:r>
          </a:p>
          <a:p>
            <a:r>
              <a:rPr lang="de-AT" dirty="0" smtClean="0"/>
              <a:t>Die Datenbank des Markplatzes wird auf viele verschiedene Systeme aufgeteilt.</a:t>
            </a:r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C5BD-F10C-4FDE-BF67-2E37333918CD}" type="slidenum">
              <a:rPr lang="de-AT" smtClean="0"/>
              <a:t>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76519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C5BD-F10C-4FDE-BF67-2E37333918CD}" type="slidenum">
              <a:rPr lang="de-AT" smtClean="0"/>
              <a:t>11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78051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 smtClean="0"/>
              <a:t>Verschiedenste Hersteller</a:t>
            </a:r>
            <a:r>
              <a:rPr lang="de-AT" baseline="0" dirty="0" smtClean="0"/>
              <a:t> werden in einem Gesamtkatalog zusammengefasst</a:t>
            </a:r>
          </a:p>
          <a:p>
            <a:endParaRPr lang="de-AT" baseline="0" dirty="0" smtClean="0"/>
          </a:p>
          <a:p>
            <a:r>
              <a:rPr lang="de-AT" baseline="0" dirty="0" smtClean="0"/>
              <a:t>Dies ist meist eine Sammelrechnung, gemeinsame Logistik der bestellten Produkte ist.</a:t>
            </a:r>
          </a:p>
          <a:p>
            <a:endParaRPr lang="de-AT" baseline="0" dirty="0" smtClean="0"/>
          </a:p>
          <a:p>
            <a:r>
              <a:rPr lang="de-AT" baseline="0" dirty="0" smtClean="0"/>
              <a:t>Gutes Beispiel: Büro- und C-Artikel, nämlich Mercateo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C5BD-F10C-4FDE-BF67-2E37333918CD}" type="slidenum">
              <a:rPr lang="de-AT" smtClean="0"/>
              <a:t>15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73952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 smtClean="0"/>
              <a:t>Der Shop wird</a:t>
            </a:r>
            <a:r>
              <a:rPr lang="de-AT" baseline="0" dirty="0" smtClean="0"/>
              <a:t> sozusagen in einem regelmäßigen Intervall von verschiedensten Einkaufskonditionen gepflegt.</a:t>
            </a:r>
          </a:p>
          <a:p>
            <a:endParaRPr lang="de-AT" baseline="0" dirty="0" smtClean="0"/>
          </a:p>
          <a:p>
            <a:r>
              <a:rPr lang="de-AT" baseline="0" dirty="0" smtClean="0"/>
              <a:t>Hohe Abnahmemengen führen zu günstigeren Einkaufskonditionen.</a:t>
            </a:r>
          </a:p>
          <a:p>
            <a:endParaRPr lang="de-AT" baseline="0" dirty="0" smtClean="0"/>
          </a:p>
          <a:p>
            <a:r>
              <a:rPr lang="de-AT" baseline="0" dirty="0" smtClean="0"/>
              <a:t>Preisvergleiche, Produktsuche und Bestellungen können direkt von jedem Arbeitsplatz über das Internet mit einem Katalog durchgeführt werden.</a:t>
            </a:r>
          </a:p>
          <a:p>
            <a:endParaRPr lang="de-AT" baseline="0" dirty="0" smtClean="0"/>
          </a:p>
          <a:p>
            <a:r>
              <a:rPr lang="de-AT" baseline="0" dirty="0" smtClean="0"/>
              <a:t>Daten werden umfassender und frühzeitiger im SAP System erfasst, dies bedeutet, das die Rechnungsbearbeitung entfällt und somit eine beschleunigte Zahlungsabwicklung ermöglicht.</a:t>
            </a:r>
          </a:p>
          <a:p>
            <a:endParaRPr lang="de-AT" baseline="0" dirty="0" smtClean="0"/>
          </a:p>
          <a:p>
            <a:r>
              <a:rPr lang="de-AT" baseline="0" dirty="0" smtClean="0"/>
              <a:t>MULTIVENDOR KATALOG:</a:t>
            </a:r>
          </a:p>
          <a:p>
            <a:endParaRPr lang="de-AT" dirty="0" smtClean="0"/>
          </a:p>
          <a:p>
            <a:r>
              <a:rPr lang="de-AT" dirty="0" smtClean="0"/>
              <a:t>Sortierung nach Kosten,</a:t>
            </a:r>
            <a:r>
              <a:rPr lang="de-AT" baseline="0" dirty="0" smtClean="0"/>
              <a:t> Zeit, Qualität und Reputation </a:t>
            </a:r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C5BD-F10C-4FDE-BF67-2E37333918CD}" type="slidenum">
              <a:rPr lang="de-AT" smtClean="0"/>
              <a:t>17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90074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BCC5BD-F10C-4FDE-BF67-2E37333918CD}" type="slidenum">
              <a:rPr lang="de-AT" smtClean="0"/>
              <a:t>24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6247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B2DFC5C-37B7-45E3-8766-EAC58C1F2403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866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C663B-9AC4-45AC-96E1-178824EF4DE8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773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32145-DC8A-40DD-A634-9B1FA22A1764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477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5067E-866A-49D6-A168-AA8FA16C9A54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1446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67186-E762-4B55-BB7F-13ECFC629740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2770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36B6D-EF2A-4A76-ABA5-271953EAE0CA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779259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36B6D-EF2A-4A76-ABA5-271953EAE0CA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532332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607FE-3CF2-456D-8562-D4DC602E1C46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4582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A9224-F3E9-4A0E-BEE3-11D9E0E3664C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90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88D72-005A-407F-BF42-A69A6ED7064B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291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17D7E-E04D-47D3-AA2C-67BEB5E6CD8C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323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791E8-C73E-40E4-9C55-5B553C8BCDB2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364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A7555-EE72-46C0-90AD-A9FC07178BB1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193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B0141-C4A0-4CAA-A7AC-371BB415BE29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812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9AD24-5A61-4CBB-AAAF-2FD363790FC4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997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AB069-E0E4-4F6B-B3DA-4AC057338EBE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585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BA1B-9C39-408B-9AD3-27611180D953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734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36B6D-EF2A-4A76-ABA5-271953EAE0CA}" type="datetime1">
              <a:rPr lang="en-US" smtClean="0"/>
              <a:t>12/18/2014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Elektronische Marktplätze - Christian Janeczek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94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49423" y="5192224"/>
            <a:ext cx="4015386" cy="1221612"/>
          </a:xfrm>
        </p:spPr>
        <p:txBody>
          <a:bodyPr>
            <a:normAutofit fontScale="85000" lnSpcReduction="20000"/>
          </a:bodyPr>
          <a:lstStyle/>
          <a:p>
            <a:r>
              <a:rPr lang="de-AT" sz="2400" dirty="0" smtClean="0"/>
              <a:t>Präsentation von Christian Janeczek</a:t>
            </a:r>
          </a:p>
          <a:p>
            <a:r>
              <a:rPr lang="de-AT" sz="2400" dirty="0" smtClean="0"/>
              <a:t>18.12.2014</a:t>
            </a:r>
            <a:endParaRPr lang="de-AT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94673" y="6492875"/>
            <a:ext cx="5124886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309231" y="6331789"/>
            <a:ext cx="882770" cy="526211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1</a:t>
            </a:fld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175" y="326682"/>
            <a:ext cx="8174248" cy="544949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934372" y="-948111"/>
            <a:ext cx="11133981" cy="2971801"/>
          </a:xfrm>
        </p:spPr>
        <p:txBody>
          <a:bodyPr>
            <a:normAutofit/>
          </a:bodyPr>
          <a:lstStyle/>
          <a:p>
            <a:r>
              <a:rPr lang="de-AT" sz="6600" dirty="0" smtClean="0"/>
              <a:t>Elektronische Marktplätze</a:t>
            </a:r>
            <a:endParaRPr lang="de-AT" sz="6600" dirty="0"/>
          </a:p>
        </p:txBody>
      </p:sp>
    </p:spTree>
    <p:extLst>
      <p:ext uri="{BB962C8B-B14F-4D97-AF65-F5344CB8AC3E}">
        <p14:creationId xmlns:p14="http://schemas.microsoft.com/office/powerpoint/2010/main" val="24081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889466" y="205977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TEILNEHMERBEZIEHUNGEN</a:t>
            </a:r>
            <a:endParaRPr lang="de-AT" sz="4400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03" y="1397976"/>
            <a:ext cx="11252434" cy="3797065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10</a:t>
            </a:fld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652954" y="5256588"/>
            <a:ext cx="9603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i="1" dirty="0"/>
              <a:t>http://www.itwissen.info/bilder/e-commerce-zwischen-verwaltungen-unternehmen-und-privatkunden.png</a:t>
            </a:r>
          </a:p>
        </p:txBody>
      </p:sp>
    </p:spTree>
    <p:extLst>
      <p:ext uri="{BB962C8B-B14F-4D97-AF65-F5344CB8AC3E}">
        <p14:creationId xmlns:p14="http://schemas.microsoft.com/office/powerpoint/2010/main" val="3461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358035" y="214603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TEILNEHMERBEZIEHUNGEN</a:t>
            </a:r>
            <a:endParaRPr lang="de-AT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0" y="2127697"/>
            <a:ext cx="8534400" cy="33356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AT" sz="2800" u="sng" dirty="0" smtClean="0"/>
              <a:t>Business-to-Consumer</a:t>
            </a:r>
            <a:endParaRPr lang="de-AT" sz="2800" dirty="0"/>
          </a:p>
          <a:p>
            <a:r>
              <a:rPr lang="de-AT" sz="2800" dirty="0" smtClean="0"/>
              <a:t>E-Commerce zwischen Unternehmen und Endverbraucher</a:t>
            </a:r>
          </a:p>
          <a:p>
            <a:r>
              <a:rPr lang="de-AT" sz="2800" dirty="0" smtClean="0"/>
              <a:t>Internethandel von Waren und Dienstleistungen</a:t>
            </a:r>
          </a:p>
          <a:p>
            <a:r>
              <a:rPr lang="de-AT" sz="2800" dirty="0" smtClean="0"/>
              <a:t>Online-Shopping: Touristikbereich, Dienstleistungen im Finanz- und Versicherungswesen, Auktionen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11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5635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358035" y="214603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TEILNEHMERBEZIEHUNGEN</a:t>
            </a:r>
            <a:endParaRPr lang="de-AT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0" y="2127697"/>
            <a:ext cx="8534400" cy="33356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AT" sz="2800" u="sng" dirty="0" smtClean="0"/>
              <a:t>Business-to-Business</a:t>
            </a:r>
            <a:endParaRPr lang="de-AT" sz="2800" dirty="0"/>
          </a:p>
          <a:p>
            <a:r>
              <a:rPr lang="de-AT" sz="2800" dirty="0" smtClean="0"/>
              <a:t>Unternehmen &lt;- Handel -&gt; Unternehmen</a:t>
            </a:r>
          </a:p>
          <a:p>
            <a:r>
              <a:rPr lang="de-AT" sz="2800" dirty="0" smtClean="0"/>
              <a:t>Zum Beispiel Warenbörsen, Großhandelangebote</a:t>
            </a:r>
          </a:p>
          <a:p>
            <a:r>
              <a:rPr lang="de-AT" sz="2800" dirty="0" smtClean="0"/>
              <a:t>Kostenersparnis beim Einkauf, der Lagerhaltung, des Personals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12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3766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358035" y="214603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TEILNEHMERBEZIEHUNGEN</a:t>
            </a:r>
            <a:endParaRPr lang="de-AT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0" y="2127697"/>
            <a:ext cx="8534400" cy="33356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AT" sz="2800" u="sng" dirty="0" smtClean="0"/>
              <a:t>Consumer-to-Consumer</a:t>
            </a:r>
            <a:endParaRPr lang="de-AT" sz="2800" dirty="0"/>
          </a:p>
          <a:p>
            <a:r>
              <a:rPr lang="de-AT" sz="2800" dirty="0" smtClean="0"/>
              <a:t>Eintragung privater Angebote</a:t>
            </a:r>
          </a:p>
          <a:p>
            <a:r>
              <a:rPr lang="de-AT" sz="2800" dirty="0" smtClean="0"/>
              <a:t>Typische C2C-Transaktionen sind Auktionen und Tauschbörsen</a:t>
            </a:r>
          </a:p>
          <a:p>
            <a:r>
              <a:rPr lang="de-AT" sz="2800" dirty="0" smtClean="0"/>
              <a:t>Feedback mittels Diskussionsforen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13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1062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358035" y="214603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TEILNEHMERBEZIEHUNGEN</a:t>
            </a:r>
            <a:endParaRPr lang="de-AT" sz="4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14</a:t>
            </a:fld>
            <a:endParaRPr lang="en-US" sz="32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8" name="Picture 2" descr="http://martinfowler.com/articles/ConsumerDrivenContract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2911" y="-1235527"/>
            <a:ext cx="12526635" cy="9442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031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358035" y="214603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Katalogbasierte Systeme</a:t>
            </a:r>
            <a:endParaRPr lang="de-AT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0" y="1721669"/>
            <a:ext cx="8534400" cy="374163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de-AT" sz="2800" u="sng" dirty="0" smtClean="0"/>
              <a:t>Was ist ein katalogbasiertes System?</a:t>
            </a:r>
          </a:p>
          <a:p>
            <a:pPr marL="0" indent="0" algn="ctr">
              <a:buNone/>
            </a:pPr>
            <a:r>
              <a:rPr lang="de-AT" sz="2800" dirty="0" smtClean="0"/>
              <a:t>Verschiedenste Hersteller -&gt; ein Gesamtkatalog</a:t>
            </a:r>
          </a:p>
          <a:p>
            <a:pPr marL="0" indent="0" algn="just">
              <a:buNone/>
            </a:pPr>
            <a:endParaRPr lang="de-AT" sz="2800" dirty="0" smtClean="0"/>
          </a:p>
          <a:p>
            <a:pPr marL="0" indent="0" algn="ctr">
              <a:buNone/>
            </a:pPr>
            <a:r>
              <a:rPr lang="de-AT" sz="2800" u="sng" dirty="0" smtClean="0"/>
              <a:t>Welche Vorteile hat der Käufer?</a:t>
            </a:r>
          </a:p>
          <a:p>
            <a:pPr marL="0" indent="0" algn="ctr">
              <a:buNone/>
            </a:pPr>
            <a:r>
              <a:rPr lang="de-AT" sz="2800" dirty="0" smtClean="0"/>
              <a:t>Herstellerunabhängige und produktbezogene Suche</a:t>
            </a:r>
          </a:p>
          <a:p>
            <a:pPr marL="0" indent="0">
              <a:buNone/>
            </a:pPr>
            <a:endParaRPr lang="de-AT" sz="2800" u="sng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15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80767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358035" y="214603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Katalogbasierte Systeme</a:t>
            </a:r>
            <a:endParaRPr lang="de-AT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0" y="1721669"/>
            <a:ext cx="8534400" cy="374163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de-AT" sz="2800" u="sng" dirty="0" smtClean="0"/>
              <a:t>Was ist ein katalogbasiertes System?</a:t>
            </a:r>
          </a:p>
          <a:p>
            <a:pPr marL="0" indent="0" algn="ctr">
              <a:buNone/>
            </a:pPr>
            <a:r>
              <a:rPr lang="de-AT" sz="2800" dirty="0" smtClean="0"/>
              <a:t>Verschiedenste Hersteller -&gt; ein Gesamtkatalog</a:t>
            </a:r>
          </a:p>
          <a:p>
            <a:pPr marL="0" indent="0" algn="just">
              <a:buNone/>
            </a:pPr>
            <a:endParaRPr lang="de-AT" sz="2800" dirty="0" smtClean="0"/>
          </a:p>
          <a:p>
            <a:pPr marL="0" indent="0" algn="ctr">
              <a:buNone/>
            </a:pPr>
            <a:r>
              <a:rPr lang="de-AT" sz="2800" u="sng" dirty="0" smtClean="0"/>
              <a:t>Welche Vorteile hat der Käufer?</a:t>
            </a:r>
          </a:p>
          <a:p>
            <a:pPr marL="0" indent="0" algn="ctr">
              <a:buNone/>
            </a:pPr>
            <a:r>
              <a:rPr lang="de-AT" sz="2800" dirty="0" smtClean="0"/>
              <a:t>Herstellerunabhängige und produktbezogene Suche</a:t>
            </a:r>
          </a:p>
          <a:p>
            <a:pPr marL="0" indent="0">
              <a:buNone/>
            </a:pPr>
            <a:endParaRPr lang="de-AT" sz="2800" u="sng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16</a:t>
            </a:fld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035" y="-63232"/>
            <a:ext cx="7618113" cy="696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685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229967" y="304017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SAP EBP</a:t>
            </a:r>
            <a:endParaRPr lang="de-AT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0" y="1459523"/>
            <a:ext cx="8534400" cy="400378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AT" sz="2800" u="sng" dirty="0" smtClean="0"/>
              <a:t>Enterprise-Buyer-Professional</a:t>
            </a:r>
          </a:p>
          <a:p>
            <a:r>
              <a:rPr lang="de-AT" sz="2800" dirty="0" smtClean="0"/>
              <a:t>Lieferantenübergreifende Suche</a:t>
            </a:r>
          </a:p>
          <a:p>
            <a:r>
              <a:rPr lang="de-AT" sz="2800" dirty="0" smtClean="0"/>
              <a:t>Preisvergleichende Suche</a:t>
            </a:r>
          </a:p>
          <a:p>
            <a:pPr marL="0" indent="0">
              <a:buNone/>
            </a:pPr>
            <a:r>
              <a:rPr lang="de-AT" sz="2800" u="sng" dirty="0" smtClean="0"/>
              <a:t>Welche Vorteile bringt der EBP mit sich?</a:t>
            </a:r>
          </a:p>
          <a:p>
            <a:r>
              <a:rPr lang="de-AT" sz="2800" dirty="0" smtClean="0"/>
              <a:t>Hohe Abnahmemengen</a:t>
            </a:r>
          </a:p>
          <a:p>
            <a:r>
              <a:rPr lang="de-AT" sz="2800" dirty="0" smtClean="0"/>
              <a:t>Preisvergleichendes Suchen von Produkten</a:t>
            </a:r>
          </a:p>
          <a:p>
            <a:r>
              <a:rPr lang="de-AT" sz="2800" dirty="0" smtClean="0"/>
              <a:t>Beschleunigte Zahlungsabwicklung</a:t>
            </a:r>
            <a:endParaRPr lang="de-AT" sz="2800" dirty="0"/>
          </a:p>
          <a:p>
            <a:endParaRPr lang="de-AT" sz="2800" dirty="0" smtClean="0"/>
          </a:p>
          <a:p>
            <a:endParaRPr lang="de-AT" sz="2800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17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6865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24645" y="0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SAP EBP</a:t>
            </a:r>
            <a:endParaRPr lang="de-AT" sz="4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18</a:t>
            </a:fld>
            <a:endParaRPr lang="en-US" sz="3200" dirty="0"/>
          </a:p>
        </p:txBody>
      </p:sp>
      <p:pic>
        <p:nvPicPr>
          <p:cNvPr id="13314" name="Picture 2" descr="http://einkauf.oesterreich.com/lehrgang_eprocurement/DPS/images/41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638" y="1134079"/>
            <a:ext cx="6258263" cy="4693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899138" y="5902164"/>
            <a:ext cx="7913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i="1" dirty="0"/>
              <a:t>http://einkauf.oesterreich.com/lehrgang_eprocurement/DPS/images/411.png</a:t>
            </a:r>
          </a:p>
        </p:txBody>
      </p:sp>
    </p:spTree>
    <p:extLst>
      <p:ext uri="{BB962C8B-B14F-4D97-AF65-F5344CB8AC3E}">
        <p14:creationId xmlns:p14="http://schemas.microsoft.com/office/powerpoint/2010/main" val="639541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41920" y="223395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VERGLEICH VORHANDENER MÄRKTE</a:t>
            </a:r>
            <a:endParaRPr lang="de-AT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0" y="2127697"/>
            <a:ext cx="8534400" cy="3335608"/>
          </a:xfrm>
        </p:spPr>
        <p:txBody>
          <a:bodyPr>
            <a:noAutofit/>
          </a:bodyPr>
          <a:lstStyle/>
          <a:p>
            <a:pPr algn="just"/>
            <a:r>
              <a:rPr lang="de-AT" sz="2800" dirty="0" smtClean="0"/>
              <a:t>eBay</a:t>
            </a:r>
          </a:p>
          <a:p>
            <a:pPr algn="just"/>
            <a:r>
              <a:rPr lang="de-AT" sz="2800" dirty="0" smtClean="0"/>
              <a:t>Amazon</a:t>
            </a:r>
          </a:p>
          <a:p>
            <a:pPr algn="just"/>
            <a:r>
              <a:rPr lang="de-AT" sz="2800" dirty="0" smtClean="0"/>
              <a:t>Alibaba</a:t>
            </a:r>
          </a:p>
          <a:p>
            <a:pPr algn="just"/>
            <a:r>
              <a:rPr lang="de-AT" sz="2800" dirty="0" smtClean="0"/>
              <a:t>Craigslist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19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6689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428076" y="303741"/>
            <a:ext cx="8534400" cy="1507067"/>
          </a:xfrm>
        </p:spPr>
        <p:txBody>
          <a:bodyPr>
            <a:normAutofit/>
          </a:bodyPr>
          <a:lstStyle/>
          <a:p>
            <a:r>
              <a:rPr lang="de-AT" sz="5400" dirty="0" smtClean="0"/>
              <a:t>Inhalt</a:t>
            </a:r>
            <a:endParaRPr lang="de-AT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1" y="1600899"/>
            <a:ext cx="8534400" cy="3615267"/>
          </a:xfrm>
        </p:spPr>
        <p:txBody>
          <a:bodyPr>
            <a:noAutofit/>
          </a:bodyPr>
          <a:lstStyle/>
          <a:p>
            <a:r>
              <a:rPr lang="de-AT" sz="2800" dirty="0" smtClean="0"/>
              <a:t>Einleitung</a:t>
            </a:r>
          </a:p>
          <a:p>
            <a:r>
              <a:rPr lang="de-AT" sz="2800" dirty="0" smtClean="0"/>
              <a:t>Marktplatz vs. Elektronischer Marktplatz</a:t>
            </a:r>
          </a:p>
          <a:p>
            <a:r>
              <a:rPr lang="de-AT" sz="2800" dirty="0" smtClean="0"/>
              <a:t>Systemlösungen, Marktplatz Typologien</a:t>
            </a:r>
          </a:p>
          <a:p>
            <a:r>
              <a:rPr lang="de-AT" sz="2800" dirty="0" smtClean="0"/>
              <a:t>Teilnehmerbeziehungen</a:t>
            </a:r>
          </a:p>
          <a:p>
            <a:r>
              <a:rPr lang="de-AT" sz="2800" dirty="0" smtClean="0"/>
              <a:t>Katalogbasierte Systeme</a:t>
            </a:r>
          </a:p>
          <a:p>
            <a:r>
              <a:rPr lang="de-AT" sz="2800" dirty="0" smtClean="0"/>
              <a:t>Vergleich vorhandener Handelsplattformen</a:t>
            </a:r>
            <a:endParaRPr lang="de-AT" sz="28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2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4772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41920" y="223395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VERGLEICH VORHANDENER MÄRKTE</a:t>
            </a:r>
            <a:endParaRPr lang="de-AT" sz="4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20</a:t>
            </a:fld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579" y="1507671"/>
            <a:ext cx="9485058" cy="11147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10287" y="3014738"/>
            <a:ext cx="66184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dirty="0" smtClean="0"/>
              <a:t>Vorteile: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Umfangreiche Auswahl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Zahlungsmöglichkeiten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Gebrauchtwaren</a:t>
            </a:r>
          </a:p>
          <a:p>
            <a:r>
              <a:rPr lang="de-AT" sz="2400" dirty="0" smtClean="0"/>
              <a:t>Nachteile: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Gebührenkosten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Preisabweichung aufgrund des Versands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Variation der Kosten bei Sofort-Kauf</a:t>
            </a:r>
            <a:endParaRPr lang="de-AT" sz="2400" dirty="0"/>
          </a:p>
        </p:txBody>
      </p:sp>
    </p:spTree>
    <p:extLst>
      <p:ext uri="{BB962C8B-B14F-4D97-AF65-F5344CB8AC3E}">
        <p14:creationId xmlns:p14="http://schemas.microsoft.com/office/powerpoint/2010/main" val="3094537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41920" y="223395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VERGLEICH VORHANDENER MÄRKTE</a:t>
            </a:r>
            <a:endParaRPr lang="de-AT" sz="4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21</a:t>
            </a:fld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7258750" y="2410636"/>
            <a:ext cx="66184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dirty="0" smtClean="0"/>
              <a:t>Vorteile: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Präsenz des Verkäufers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Qualitätsmanagement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AT" sz="2400" dirty="0" smtClean="0"/>
          </a:p>
          <a:p>
            <a:r>
              <a:rPr lang="de-AT" sz="2400" dirty="0" smtClean="0"/>
              <a:t>Nachteile: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Konkurrenz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81" y="1395191"/>
            <a:ext cx="6812870" cy="445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307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41920" y="223395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VERGLEICH VORHANDENER MÄRKTE</a:t>
            </a:r>
            <a:endParaRPr lang="de-AT" sz="4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22</a:t>
            </a:fld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7818831" y="2494813"/>
            <a:ext cx="41806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dirty="0" smtClean="0"/>
              <a:t>Vorteile: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Location, ~560 Millionen User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Kostenersparnis beim Kauf mehrer Einheiten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AT" sz="2400" dirty="0" smtClean="0"/>
          </a:p>
          <a:p>
            <a:r>
              <a:rPr lang="de-AT" sz="2400" dirty="0" smtClean="0"/>
              <a:t>Nachteile: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B2B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28" y="1730462"/>
            <a:ext cx="7416267" cy="373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373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41920" y="223395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VERGLEICH VORHANDENER MÄRKTE</a:t>
            </a:r>
            <a:endParaRPr lang="de-AT" sz="4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23</a:t>
            </a:fld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7818831" y="2494813"/>
            <a:ext cx="41806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dirty="0" smtClean="0"/>
              <a:t>Vorteile: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Kostenlosigkeit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AT" sz="2400" dirty="0" smtClean="0"/>
          </a:p>
          <a:p>
            <a:r>
              <a:rPr lang="de-AT" sz="2400" dirty="0" smtClean="0"/>
              <a:t>Nachteile: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E-Commerce Plattform, keine Einkaufswäge,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sz="2400" dirty="0" smtClean="0"/>
              <a:t>Kein Zahlungssystem zwischen Anbieter und Käufer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33" y="1347328"/>
            <a:ext cx="7177998" cy="497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5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94673" y="6492875"/>
            <a:ext cx="5124886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309231" y="6331789"/>
            <a:ext cx="882770" cy="526211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24</a:t>
            </a:fld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173" y="2805531"/>
            <a:ext cx="5289386" cy="3526258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2085473" y="-342068"/>
            <a:ext cx="12354051" cy="3416968"/>
          </a:xfrm>
        </p:spPr>
        <p:txBody>
          <a:bodyPr>
            <a:normAutofit/>
          </a:bodyPr>
          <a:lstStyle/>
          <a:p>
            <a:r>
              <a:rPr lang="de-AT" sz="6600" dirty="0" smtClean="0"/>
              <a:t>VIELEN DANK FÜR EURE AUFMERKSAMKEIT!</a:t>
            </a:r>
            <a:endParaRPr lang="de-AT" sz="6600" dirty="0"/>
          </a:p>
        </p:txBody>
      </p:sp>
      <p:sp>
        <p:nvSpPr>
          <p:cNvPr id="2" name="TextBox 1"/>
          <p:cNvSpPr txBox="1"/>
          <p:nvPr/>
        </p:nvSpPr>
        <p:spPr>
          <a:xfrm>
            <a:off x="5378100" y="2963008"/>
            <a:ext cx="9935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18000" dirty="0" smtClean="0"/>
              <a:t>?</a:t>
            </a:r>
            <a:endParaRPr lang="de-AT" sz="18000" dirty="0"/>
          </a:p>
        </p:txBody>
      </p:sp>
    </p:spTree>
    <p:extLst>
      <p:ext uri="{BB962C8B-B14F-4D97-AF65-F5344CB8AC3E}">
        <p14:creationId xmlns:p14="http://schemas.microsoft.com/office/powerpoint/2010/main" val="56229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657600" y="283614"/>
            <a:ext cx="8534400" cy="1507067"/>
          </a:xfrm>
        </p:spPr>
        <p:txBody>
          <a:bodyPr>
            <a:normAutofit/>
          </a:bodyPr>
          <a:lstStyle/>
          <a:p>
            <a:r>
              <a:rPr lang="de-AT" sz="5400" dirty="0" smtClean="0"/>
              <a:t>Einleitung</a:t>
            </a:r>
            <a:endParaRPr lang="de-AT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1" y="1600899"/>
            <a:ext cx="8534400" cy="3615267"/>
          </a:xfrm>
        </p:spPr>
        <p:txBody>
          <a:bodyPr>
            <a:noAutofit/>
          </a:bodyPr>
          <a:lstStyle/>
          <a:p>
            <a:r>
              <a:rPr lang="de-AT" sz="2800" dirty="0" smtClean="0"/>
              <a:t>Was ist ein elektronischer Marktplatz?</a:t>
            </a:r>
          </a:p>
          <a:p>
            <a:endParaRPr lang="de-AT" sz="2800" dirty="0" smtClean="0"/>
          </a:p>
          <a:p>
            <a:endParaRPr lang="de-AT" sz="2800" dirty="0"/>
          </a:p>
          <a:p>
            <a:pPr marL="0" indent="0">
              <a:buNone/>
            </a:pPr>
            <a:endParaRPr lang="de-AT" sz="2000" dirty="0" smtClean="0"/>
          </a:p>
          <a:p>
            <a:pPr marL="0" indent="0">
              <a:buNone/>
            </a:pPr>
            <a:r>
              <a:rPr lang="de-AT" sz="1600" i="1" dirty="0" smtClean="0"/>
              <a:t>Quelle</a:t>
            </a:r>
            <a:r>
              <a:rPr lang="de-AT" sz="1600" i="1" dirty="0"/>
              <a:t>: http://</a:t>
            </a:r>
            <a:r>
              <a:rPr lang="de-AT" sz="1600" i="1" dirty="0" smtClean="0"/>
              <a:t>www.vorlesungen.info/sites/default/files/E-Procurement5.JPG</a:t>
            </a:r>
          </a:p>
          <a:p>
            <a:r>
              <a:rPr lang="de-AT" sz="2800" dirty="0" smtClean="0"/>
              <a:t>Mehr dazu im Kapitel „Marktplatz vs. Elektronischer Marktplatz“</a:t>
            </a:r>
            <a:endParaRPr lang="de-AT" sz="28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3</a:t>
            </a:fld>
            <a:endParaRPr lang="en-US" sz="3200" dirty="0"/>
          </a:p>
        </p:txBody>
      </p:sp>
      <p:pic>
        <p:nvPicPr>
          <p:cNvPr id="1026" name="Picture 2" descr="http://www.vorlesungen.info/sites/default/files/E-Procurement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5683" y="2307192"/>
            <a:ext cx="7960166" cy="1601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419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07367" y="283614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Marktplatz vs. Elektronischer marktplatz</a:t>
            </a:r>
            <a:endParaRPr lang="de-AT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0" y="2063529"/>
            <a:ext cx="8534400" cy="333560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de-AT" sz="2800" u="sng" dirty="0" smtClean="0"/>
              <a:t>Wieso ist ein elektronischer Marktplatz von Nöten?</a:t>
            </a:r>
            <a:endParaRPr lang="de-AT" sz="2800" dirty="0" smtClean="0"/>
          </a:p>
          <a:p>
            <a:r>
              <a:rPr lang="de-AT" sz="2800" dirty="0" smtClean="0"/>
              <a:t>Örtliche und zeitliche Gebundenheit</a:t>
            </a:r>
          </a:p>
          <a:p>
            <a:r>
              <a:rPr lang="de-AT" sz="2800" dirty="0" smtClean="0"/>
              <a:t>Nutzbarkeit/Verfügbarkeit beschränkt</a:t>
            </a:r>
          </a:p>
          <a:p>
            <a:r>
              <a:rPr lang="de-AT" sz="2800" dirty="0" smtClean="0"/>
              <a:t>Persönliche Kontaktaufnahme -&gt; „indirekter Kauf“</a:t>
            </a:r>
            <a:endParaRPr lang="de-AT" sz="2800" dirty="0"/>
          </a:p>
          <a:p>
            <a:pPr marL="0" indent="0">
              <a:buNone/>
            </a:pPr>
            <a:endParaRPr lang="de-AT" sz="2000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4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79437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659295" y="283614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SystemLösungen, TypoLOGIEN E.M.</a:t>
            </a:r>
            <a:endParaRPr lang="de-AT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0" y="2127697"/>
            <a:ext cx="8534400" cy="333560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de-AT" sz="2800" u="sng" dirty="0" smtClean="0"/>
              <a:t>Welche Arten von elektronischen Marktplätzen gibt es?</a:t>
            </a:r>
          </a:p>
          <a:p>
            <a:pPr algn="just"/>
            <a:r>
              <a:rPr lang="de-AT" sz="2800" dirty="0" smtClean="0"/>
              <a:t>Horizontale Marktplätze</a:t>
            </a:r>
          </a:p>
          <a:p>
            <a:pPr algn="just"/>
            <a:r>
              <a:rPr lang="de-AT" sz="2800" dirty="0" smtClean="0"/>
              <a:t>Vertikale Marktplätze</a:t>
            </a:r>
          </a:p>
          <a:p>
            <a:pPr algn="just"/>
            <a:r>
              <a:rPr lang="de-AT" sz="2800" dirty="0" smtClean="0"/>
              <a:t>Offene und geschlossene Marktplätze</a:t>
            </a:r>
          </a:p>
          <a:p>
            <a:pPr algn="just"/>
            <a:r>
              <a:rPr lang="de-AT" sz="2800" dirty="0" smtClean="0"/>
              <a:t>Zentrale und dezentrale Markplätze</a:t>
            </a:r>
          </a:p>
          <a:p>
            <a:endParaRPr lang="de-AT" sz="2800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5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260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333066" y="0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Horizontaler Marktplatz</a:t>
            </a:r>
            <a:endParaRPr lang="de-AT" sz="4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04305" y="6551762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6</a:t>
            </a:fld>
            <a:endParaRPr lang="en-US" sz="3200" dirty="0"/>
          </a:p>
        </p:txBody>
      </p:sp>
      <p:pic>
        <p:nvPicPr>
          <p:cNvPr id="3074" name="Picture 2" descr="http://www.itwissen.info/bilder/anbieter-kunden-und-funktionen-von-elektronischen-marktplaetzen-e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122" y="1106664"/>
            <a:ext cx="7145540" cy="4934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220257" y="6054296"/>
            <a:ext cx="10666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i="1" dirty="0" smtClean="0"/>
              <a:t>Quelle: http</a:t>
            </a:r>
            <a:r>
              <a:rPr lang="de-AT" i="1" dirty="0"/>
              <a:t>://www.itwissen.info/bilder/anbieter-kunden-und-funktionen-von-elektronischen-marktplaetzen-em.png</a:t>
            </a:r>
          </a:p>
        </p:txBody>
      </p:sp>
    </p:spTree>
    <p:extLst>
      <p:ext uri="{BB962C8B-B14F-4D97-AF65-F5344CB8AC3E}">
        <p14:creationId xmlns:p14="http://schemas.microsoft.com/office/powerpoint/2010/main" val="419419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834227" y="0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VERTIKALER Marktplatz</a:t>
            </a:r>
            <a:endParaRPr lang="de-AT" sz="4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04305" y="6551762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7</a:t>
            </a:fld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170" y="1013656"/>
            <a:ext cx="8937015" cy="49603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54417" y="6060859"/>
            <a:ext cx="7833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i="1" dirty="0" smtClean="0"/>
              <a:t>Quelle: http://conrad.at</a:t>
            </a:r>
            <a:endParaRPr lang="de-AT" i="1" dirty="0"/>
          </a:p>
        </p:txBody>
      </p:sp>
    </p:spTree>
    <p:extLst>
      <p:ext uri="{BB962C8B-B14F-4D97-AF65-F5344CB8AC3E}">
        <p14:creationId xmlns:p14="http://schemas.microsoft.com/office/powerpoint/2010/main" val="272287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659295" y="283614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Geschlossene und offene E.M.</a:t>
            </a:r>
            <a:endParaRPr lang="de-AT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0" y="2127697"/>
            <a:ext cx="8534400" cy="33356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AT" sz="2800" u="sng" dirty="0" smtClean="0"/>
              <a:t>Geschlossene Marktplätze</a:t>
            </a:r>
          </a:p>
          <a:p>
            <a:r>
              <a:rPr lang="de-AT" sz="2800" dirty="0" smtClean="0"/>
              <a:t>Bezug auf einen vordefinierten Benutzerkreis</a:t>
            </a:r>
          </a:p>
          <a:p>
            <a:pPr marL="0" indent="0">
              <a:buNone/>
            </a:pPr>
            <a:r>
              <a:rPr lang="de-AT" sz="2800" u="sng" dirty="0" smtClean="0"/>
              <a:t>Offene Marktplätze</a:t>
            </a:r>
          </a:p>
          <a:p>
            <a:r>
              <a:rPr lang="de-AT" sz="2800" dirty="0" smtClean="0"/>
              <a:t>Offener Benutzerkreis, offenstehend für alle Interessenten</a:t>
            </a:r>
          </a:p>
          <a:p>
            <a:endParaRPr lang="de-AT" sz="2800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8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9059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176880" y="240482"/>
            <a:ext cx="11424249" cy="1507067"/>
          </a:xfrm>
        </p:spPr>
        <p:txBody>
          <a:bodyPr>
            <a:normAutofit/>
          </a:bodyPr>
          <a:lstStyle/>
          <a:p>
            <a:r>
              <a:rPr lang="de-AT" sz="4400" dirty="0" smtClean="0"/>
              <a:t>ZENTRALE UND DEZENTRALE E.M.</a:t>
            </a:r>
            <a:endParaRPr lang="de-AT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1920" y="2127697"/>
            <a:ext cx="8534400" cy="333560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AT" sz="2800" u="sng" dirty="0" smtClean="0"/>
              <a:t>Zentrale Marktplätze</a:t>
            </a:r>
          </a:p>
          <a:p>
            <a:r>
              <a:rPr lang="de-AT" sz="2800" dirty="0" smtClean="0"/>
              <a:t>Vordefinierte Organisationsstruktur</a:t>
            </a:r>
          </a:p>
          <a:p>
            <a:pPr marL="0" indent="0">
              <a:buNone/>
            </a:pPr>
            <a:r>
              <a:rPr lang="de-AT" sz="2800" u="sng" dirty="0" smtClean="0"/>
              <a:t>Offene Marktplätze</a:t>
            </a:r>
          </a:p>
          <a:p>
            <a:r>
              <a:rPr lang="de-AT" sz="2800" dirty="0" smtClean="0"/>
              <a:t>Dezentrale Organisationsstruktur</a:t>
            </a:r>
          </a:p>
          <a:p>
            <a:endParaRPr lang="de-AT" sz="2800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89466" y="6533451"/>
            <a:ext cx="6239309" cy="365125"/>
          </a:xfrm>
        </p:spPr>
        <p:txBody>
          <a:bodyPr/>
          <a:lstStyle/>
          <a:p>
            <a:r>
              <a:rPr lang="en-US" sz="1600" dirty="0" smtClean="0"/>
              <a:t>Elektronische Marktplätze - Christian Janeczek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28075" y="6245525"/>
            <a:ext cx="1063925" cy="612475"/>
          </a:xfrm>
        </p:spPr>
        <p:txBody>
          <a:bodyPr/>
          <a:lstStyle/>
          <a:p>
            <a:fld id="{D57F1E4F-1CFF-5643-939E-217C01CDF565}" type="slidenum">
              <a:rPr lang="en-US" sz="3200" smtClean="0"/>
              <a:pPr/>
              <a:t>9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5788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669</Words>
  <Application>Microsoft Office PowerPoint</Application>
  <PresentationFormat>Widescreen</PresentationFormat>
  <Paragraphs>196</Paragraphs>
  <Slides>24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Trebuchet MS</vt:lpstr>
      <vt:lpstr>Tw Cen MT</vt:lpstr>
      <vt:lpstr>Circuit</vt:lpstr>
      <vt:lpstr>Elektronische Marktplätze</vt:lpstr>
      <vt:lpstr>Inhalt</vt:lpstr>
      <vt:lpstr>Einleitung</vt:lpstr>
      <vt:lpstr>Marktplatz vs. Elektronischer marktplatz</vt:lpstr>
      <vt:lpstr>SystemLösungen, TypoLOGIEN E.M.</vt:lpstr>
      <vt:lpstr>Horizontaler Marktplatz</vt:lpstr>
      <vt:lpstr>VERTIKALER Marktplatz</vt:lpstr>
      <vt:lpstr>Geschlossene und offene E.M.</vt:lpstr>
      <vt:lpstr>ZENTRALE UND DEZENTRALE E.M.</vt:lpstr>
      <vt:lpstr>TEILNEHMERBEZIEHUNGEN</vt:lpstr>
      <vt:lpstr>TEILNEHMERBEZIEHUNGEN</vt:lpstr>
      <vt:lpstr>TEILNEHMERBEZIEHUNGEN</vt:lpstr>
      <vt:lpstr>TEILNEHMERBEZIEHUNGEN</vt:lpstr>
      <vt:lpstr>TEILNEHMERBEZIEHUNGEN</vt:lpstr>
      <vt:lpstr>Katalogbasierte Systeme</vt:lpstr>
      <vt:lpstr>Katalogbasierte Systeme</vt:lpstr>
      <vt:lpstr>SAP EBP</vt:lpstr>
      <vt:lpstr>SAP EBP</vt:lpstr>
      <vt:lpstr>VERGLEICH VORHANDENER MÄRKTE</vt:lpstr>
      <vt:lpstr>VERGLEICH VORHANDENER MÄRKTE</vt:lpstr>
      <vt:lpstr>VERGLEICH VORHANDENER MÄRKTE</vt:lpstr>
      <vt:lpstr>VERGLEICH VORHANDENER MÄRKTE</vt:lpstr>
      <vt:lpstr>VERGLEICH VORHANDENER MÄRKTE</vt:lpstr>
      <vt:lpstr>VIELEN DANK FÜR EURE AUFMERKSAMKEIT!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Elektronische Marktplätze</dc:title>
  <dc:creator>Chris</dc:creator>
  <cp:lastModifiedBy>Chris</cp:lastModifiedBy>
  <cp:revision>30</cp:revision>
  <dcterms:created xsi:type="dcterms:W3CDTF">2014-12-18T09:09:38Z</dcterms:created>
  <dcterms:modified xsi:type="dcterms:W3CDTF">2014-12-18T13:38:14Z</dcterms:modified>
</cp:coreProperties>
</file>

<file path=docProps/thumbnail.jpeg>
</file>